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5" r:id="rId6"/>
    <p:sldId id="266" r:id="rId7"/>
    <p:sldId id="267" r:id="rId8"/>
    <p:sldId id="260" r:id="rId9"/>
    <p:sldId id="264" r:id="rId10"/>
    <p:sldId id="263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3600" dirty="0" smtClean="0"/>
              <a:t>Spol anketirancev</a:t>
            </a:r>
            <a:endParaRPr lang="en-US" sz="3600" dirty="0"/>
          </a:p>
        </c:rich>
      </c:tx>
      <c:layout>
        <c:manualLayout>
          <c:xMode val="edge"/>
          <c:yMode val="edge"/>
          <c:x val="1.10472031638887E-3"/>
          <c:y val="6.65769886861057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Spol anketirancev.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F6-49D8-859C-954A0762C6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F6-49D8-859C-954A0762C6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3FA012C-583E-46C1-AF5E-C35D8C17C89F}" type="VALUE">
                      <a:rPr lang="en-US" smtClean="0"/>
                      <a:pPr/>
                      <a:t>[VREDNOST]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0F6-49D8-859C-954A0762C69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16E1C7D-7D55-41D0-953B-76E636694070}" type="VALUE">
                      <a:rPr lang="en-US" smtClean="0"/>
                      <a:pPr/>
                      <a:t>[VREDNOST]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0F6-49D8-859C-954A0762C6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2"/>
                <c:pt idx="0">
                  <c:v>fantje</c:v>
                </c:pt>
                <c:pt idx="1">
                  <c:v>dekleta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46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F6-49D8-859C-954A0762C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483793798603575"/>
          <c:y val="0.72378552913328642"/>
          <c:w val="0.32374818032313091"/>
          <c:h val="0.19900823003415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3600" dirty="0" smtClean="0"/>
              <a:t>Ali</a:t>
            </a:r>
            <a:r>
              <a:rPr lang="sl-SI" sz="3600" baseline="0" dirty="0" smtClean="0"/>
              <a:t> ti je šolska malica všeč?</a:t>
            </a:r>
            <a:endParaRPr lang="en-US" sz="3600" dirty="0"/>
          </a:p>
        </c:rich>
      </c:tx>
      <c:layout>
        <c:manualLayout>
          <c:xMode val="edge"/>
          <c:yMode val="edge"/>
          <c:x val="4.157757738931496E-2"/>
          <c:y val="2.65700501139837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List1!$A$2:$A$6</c:f>
              <c:strCache>
                <c:ptCount val="5"/>
                <c:pt idx="0">
                  <c:v>DA</c:v>
                </c:pt>
                <c:pt idx="1">
                  <c:v>VČASIH</c:v>
                </c:pt>
                <c:pt idx="2">
                  <c:v>V VEČINI</c:v>
                </c:pt>
                <c:pt idx="3">
                  <c:v>SKORAJ NIKOLI</c:v>
                </c:pt>
                <c:pt idx="4">
                  <c:v>NE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0.31</c:v>
                </c:pt>
                <c:pt idx="1">
                  <c:v>0.26</c:v>
                </c:pt>
                <c:pt idx="2">
                  <c:v>0.37</c:v>
                </c:pt>
                <c:pt idx="3">
                  <c:v>0.04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4-4BDB-8478-339ED904858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ayout>
        <c:manualLayout>
          <c:xMode val="edge"/>
          <c:yMode val="edge"/>
          <c:x val="0.72332937531822006"/>
          <c:y val="0.61116420305914232"/>
          <c:w val="0.16617691929133863"/>
          <c:h val="0.357337330380331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3600" dirty="0" smtClean="0"/>
              <a:t>Ali v šoli kosiš?</a:t>
            </a:r>
            <a:endParaRPr lang="sl-SI" sz="3600" dirty="0"/>
          </a:p>
        </c:rich>
      </c:tx>
      <c:layout>
        <c:manualLayout>
          <c:xMode val="edge"/>
          <c:yMode val="edge"/>
          <c:x val="2.6009871921773953E-2"/>
          <c:y val="2.96686390137597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VČASIH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0.74</c:v>
                </c:pt>
                <c:pt idx="1">
                  <c:v>7.0000000000000007E-2</c:v>
                </c:pt>
                <c:pt idx="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F-4AA4-A5C4-AA9C4761085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8554048408983446"/>
          <c:y val="0.4649813277800583"/>
          <c:w val="0.19047541647944805"/>
          <c:h val="0.416344116164902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3200" dirty="0" smtClean="0"/>
              <a:t>Meniš,</a:t>
            </a:r>
            <a:r>
              <a:rPr lang="sl-SI" sz="3200" baseline="0" dirty="0" smtClean="0"/>
              <a:t> da šolska kosila ustrezajo načelom zdrave prehrane?</a:t>
            </a:r>
            <a:endParaRPr lang="en-US" sz="3200" dirty="0"/>
          </a:p>
        </c:rich>
      </c:tx>
      <c:layout>
        <c:manualLayout>
          <c:xMode val="edge"/>
          <c:yMode val="edge"/>
          <c:x val="5.6266700304158732E-3"/>
          <c:y val="2.165751991724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VČASIH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7.0000000000000007E-2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7-4408-99DC-3201BCF393B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82253874825890427"/>
          <c:y val="0.66682480635278152"/>
          <c:w val="0.17735030131612609"/>
          <c:h val="0.33317519364721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3600" dirty="0" smtClean="0"/>
              <a:t>Ali so ti šolska kosila všeč?</a:t>
            </a:r>
            <a:endParaRPr lang="en-US" sz="3600" dirty="0"/>
          </a:p>
        </c:rich>
      </c:tx>
      <c:layout>
        <c:manualLayout>
          <c:xMode val="edge"/>
          <c:yMode val="edge"/>
          <c:x val="3.0769230769231936E-4"/>
          <c:y val="1.0399334442595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List1!$A$2:$A$6</c:f>
              <c:strCache>
                <c:ptCount val="5"/>
                <c:pt idx="0">
                  <c:v>DA</c:v>
                </c:pt>
                <c:pt idx="1">
                  <c:v>VČASIH</c:v>
                </c:pt>
                <c:pt idx="2">
                  <c:v>V VEČINI</c:v>
                </c:pt>
                <c:pt idx="3">
                  <c:v>SKORAJ NIKOLI</c:v>
                </c:pt>
                <c:pt idx="4">
                  <c:v>NE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0.36</c:v>
                </c:pt>
                <c:pt idx="1">
                  <c:v>0.2</c:v>
                </c:pt>
                <c:pt idx="2">
                  <c:v>0.43</c:v>
                </c:pt>
                <c:pt idx="3">
                  <c:v>0.01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B9-44D6-AD3D-3EDB086277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ayout>
        <c:manualLayout>
          <c:xMode val="edge"/>
          <c:yMode val="edge"/>
          <c:x val="0.66905087825560261"/>
          <c:y val="0.55316532812766128"/>
          <c:w val="0.32984696143751258"/>
          <c:h val="0.446834671872338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857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396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8188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657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4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7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2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46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42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04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4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5911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25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13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6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01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27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495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511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383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27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335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6E96-3EA1-4904-8E0F-12F9D171C382}" type="datetimeFigureOut">
              <a:rPr lang="sl-SI" smtClean="0"/>
              <a:t>1. 07. 2019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9E3B-0A69-43F2-BE42-5F581BF7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183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80-131C-4964-AC6A-FC9DCF0596D7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1. 07. 2019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A012-1B44-457F-B366-B7D71A8E651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65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Anketa o šolski prehrani </a:t>
            </a:r>
            <a:br>
              <a:rPr lang="pl-PL" dirty="0" smtClean="0"/>
            </a:br>
            <a:r>
              <a:rPr lang="pl-PL" dirty="0" smtClean="0"/>
              <a:t>2019/2019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Anketo je izpolnilo 115 otrok, 7., 8. in 9. razreda.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8367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0" y="0"/>
            <a:ext cx="1219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000" b="1" dirty="0">
                <a:solidFill>
                  <a:srgbClr val="1F497D"/>
                </a:solidFill>
              </a:rPr>
              <a:t>9</a:t>
            </a:r>
            <a:r>
              <a:rPr lang="sl-SI" sz="2000" b="1" dirty="0" smtClean="0">
                <a:solidFill>
                  <a:srgbClr val="1F497D"/>
                </a:solidFill>
              </a:rPr>
              <a:t>. </a:t>
            </a:r>
            <a:r>
              <a:rPr lang="sl-SI" sz="3200" b="1" dirty="0">
                <a:solidFill>
                  <a:srgbClr val="1F497D"/>
                </a:solidFill>
              </a:rPr>
              <a:t>Katero kosilo ti je v šoli najbolj všeč</a:t>
            </a:r>
            <a:r>
              <a:rPr lang="sl-SI" sz="3200" b="1" dirty="0">
                <a:solidFill>
                  <a:srgbClr val="1F497D"/>
                </a:solidFill>
              </a:rPr>
              <a:t>? </a:t>
            </a:r>
            <a:r>
              <a:rPr lang="sl-SI" sz="3200" dirty="0">
                <a:solidFill>
                  <a:srgbClr val="1F497D"/>
                </a:solidFill>
              </a:rPr>
              <a:t>(lahko našteješ več </a:t>
            </a:r>
            <a:r>
              <a:rPr lang="sl-SI" sz="3200" dirty="0">
                <a:solidFill>
                  <a:srgbClr val="1F497D"/>
                </a:solidFill>
              </a:rPr>
              <a:t>kosil)</a:t>
            </a:r>
            <a:endParaRPr lang="sl-SI" sz="3200" b="1" dirty="0">
              <a:solidFill>
                <a:srgbClr val="1F497D"/>
              </a:solidFill>
            </a:endParaRPr>
          </a:p>
          <a:p>
            <a:r>
              <a:rPr lang="sl-SI" sz="2000" b="1" dirty="0">
                <a:solidFill>
                  <a:srgbClr val="1F497D"/>
                </a:solidFill>
              </a:rPr>
              <a:t> </a:t>
            </a:r>
            <a:endParaRPr lang="sl-SI" sz="2000" b="1" dirty="0">
              <a:solidFill>
                <a:srgbClr val="1F497D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89194"/>
              </p:ext>
            </p:extLst>
          </p:nvPr>
        </p:nvGraphicFramePr>
        <p:xfrm>
          <a:off x="1631504" y="707886"/>
          <a:ext cx="8208912" cy="6144720"/>
        </p:xfrm>
        <a:graphic>
          <a:graphicData uri="http://schemas.openxmlformats.org/drawingml/2006/table">
            <a:tbl>
              <a:tblPr firstRow="1" firstCol="1" bandRow="1"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KOSILO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ŠT. UČENCEV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KOSILO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ŠT. UČENCEV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ŠPAGETI Z BOLONJSKO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OMAKO OZ. TESTENINE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47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KUS </a:t>
                      </a:r>
                      <a:r>
                        <a:rPr kumimoji="0" lang="sl-SI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KUS</a:t>
                      </a: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Z OMAKO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DUNAJSKI, PARIŠKI ZREZEK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45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SLADICE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PIŠČANČJI KROKETI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45</a:t>
                      </a:r>
                      <a:endParaRPr lang="sl-SI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KROMPIRJEVA JUHA 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HRENAVKO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RIŽ IN PIŠČANEC OZ. RIŽOTA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30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GOBOVA JUHA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ČEVAPČIČI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PURANJI ZREZEK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RAŽNJIČI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SLADOLED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PEČEN KROMPIR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PALAČINKE Z NUTELO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12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KROMPIR in ČUFTI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LAZANJA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ROSTBIF V DIVJAČINSKI OMAKI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9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950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0" y="188834"/>
            <a:ext cx="912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>
                <a:solidFill>
                  <a:srgbClr val="1F497D"/>
                </a:solidFill>
              </a:rPr>
              <a:t>      </a:t>
            </a:r>
            <a:r>
              <a:rPr lang="sl-SI" sz="2000" b="1" dirty="0" smtClean="0">
                <a:solidFill>
                  <a:srgbClr val="1F497D"/>
                </a:solidFill>
              </a:rPr>
              <a:t>10. </a:t>
            </a:r>
            <a:r>
              <a:rPr lang="sl-SI" sz="3200" b="1" dirty="0">
                <a:solidFill>
                  <a:srgbClr val="1F497D"/>
                </a:solidFill>
              </a:rPr>
              <a:t>Kaj pogrešaš pri šolskem </a:t>
            </a:r>
            <a:r>
              <a:rPr lang="sl-SI" sz="3200" b="1" dirty="0">
                <a:solidFill>
                  <a:srgbClr val="1F497D"/>
                </a:solidFill>
              </a:rPr>
              <a:t>kosilu</a:t>
            </a:r>
            <a:r>
              <a:rPr lang="sl-SI" sz="3200" dirty="0">
                <a:solidFill>
                  <a:srgbClr val="1F497D"/>
                </a:solidFill>
              </a:rPr>
              <a:t>?</a:t>
            </a:r>
            <a:endParaRPr lang="sl-SI" sz="3200" b="1" dirty="0">
              <a:solidFill>
                <a:srgbClr val="1F497D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186663"/>
              </p:ext>
            </p:extLst>
          </p:nvPr>
        </p:nvGraphicFramePr>
        <p:xfrm>
          <a:off x="2063552" y="1052736"/>
          <a:ext cx="6696744" cy="5493186"/>
        </p:xfrm>
        <a:graphic>
          <a:graphicData uri="http://schemas.openxmlformats.org/drawingml/2006/table">
            <a:tbl>
              <a:tblPr firstRow="1" firstCol="1" bandRow="1"/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KOSILO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ŠT. UČENCEV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r>
                        <a:rPr lang="sl-SI" dirty="0" smtClean="0"/>
                        <a:t>NIČ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49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SOK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27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SLADICE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LIGNJE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OCVRT</a:t>
                      </a:r>
                      <a:r>
                        <a:rPr lang="sl-SI" sz="18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KROMPIR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OCVRTE STVARI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TIŠINO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VEČJO IZBIRO SOLAT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VEČ ZELENJAVE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TESTENINE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KUS </a:t>
                      </a:r>
                      <a:r>
                        <a:rPr lang="sl-SI" dirty="0" err="1" smtClean="0"/>
                        <a:t>KUS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417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07829" y="268854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 smtClean="0">
                <a:solidFill>
                  <a:schemeClr val="tx2"/>
                </a:solidFill>
              </a:rPr>
              <a:t>11. </a:t>
            </a:r>
            <a:r>
              <a:rPr lang="sl-SI" sz="3200" b="1" dirty="0">
                <a:solidFill>
                  <a:schemeClr val="accent5">
                    <a:lumMod val="75000"/>
                  </a:schemeClr>
                </a:solidFill>
              </a:rPr>
              <a:t>Kaj bi na splošno želeli pohvaliti?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05228"/>
              </p:ext>
            </p:extLst>
          </p:nvPr>
        </p:nvGraphicFramePr>
        <p:xfrm>
          <a:off x="1775521" y="1124744"/>
          <a:ext cx="7200801" cy="3703272"/>
        </p:xfrm>
        <a:graphic>
          <a:graphicData uri="http://schemas.openxmlformats.org/drawingml/2006/table">
            <a:tbl>
              <a:tblPr firstRow="1" firstCol="1" bandRow="1"/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KOMENTAR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ŠT. UČENCEV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DOBRO IN ZDRAVO HRANO</a:t>
                      </a: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49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VSE</a:t>
                      </a: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42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KUHARJE</a:t>
                      </a:r>
                      <a:endParaRPr lang="sl-SI" sz="18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39</a:t>
                      </a:r>
                      <a:endParaRPr lang="sl-SI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ČISTOČO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29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TO, DA LAHKO DOBIŠ DODATEK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12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NIČ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76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1507042123"/>
              </p:ext>
            </p:extLst>
          </p:nvPr>
        </p:nvGraphicFramePr>
        <p:xfrm>
          <a:off x="743527" y="532629"/>
          <a:ext cx="8982364" cy="5722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88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681049819"/>
              </p:ext>
            </p:extLst>
          </p:nvPr>
        </p:nvGraphicFramePr>
        <p:xfrm>
          <a:off x="-254002" y="0"/>
          <a:ext cx="10804237" cy="669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408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87036" y="200055"/>
            <a:ext cx="104809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prstClr val="black"/>
                </a:solidFill>
              </a:rPr>
              <a:t>  </a:t>
            </a:r>
            <a:r>
              <a:rPr lang="sl-SI" sz="2000" b="1" dirty="0">
                <a:solidFill>
                  <a:schemeClr val="tx2"/>
                </a:solidFill>
              </a:rPr>
              <a:t>3</a:t>
            </a:r>
            <a:r>
              <a:rPr lang="sl-SI" sz="2000" b="1" dirty="0" smtClean="0">
                <a:solidFill>
                  <a:schemeClr val="tx2"/>
                </a:solidFill>
              </a:rPr>
              <a:t>. </a:t>
            </a:r>
            <a:r>
              <a:rPr lang="pl-PL" sz="3200" b="1" dirty="0">
                <a:solidFill>
                  <a:schemeClr val="tx2"/>
                </a:solidFill>
              </a:rPr>
              <a:t>Kaj rad ješ za šolsko malico?</a:t>
            </a:r>
            <a:r>
              <a:rPr lang="sl-SI" sz="3200" b="1" dirty="0">
                <a:solidFill>
                  <a:schemeClr val="tx2"/>
                </a:solidFill>
              </a:rPr>
              <a:t> </a:t>
            </a:r>
            <a:r>
              <a:rPr lang="sl-SI" sz="3200" dirty="0">
                <a:solidFill>
                  <a:schemeClr val="tx2"/>
                </a:solidFill>
              </a:rPr>
              <a:t>(lahko našteješ več malic)</a:t>
            </a:r>
            <a:endParaRPr lang="sl-SI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8857"/>
              </p:ext>
            </p:extLst>
          </p:nvPr>
        </p:nvGraphicFramePr>
        <p:xfrm>
          <a:off x="976746" y="980729"/>
          <a:ext cx="9476894" cy="4797117"/>
        </p:xfrm>
        <a:graphic>
          <a:graphicData uri="http://schemas.openxmlformats.org/drawingml/2006/table">
            <a:tbl>
              <a:tblPr firstRow="1" firstCol="1" bandRow="1"/>
              <a:tblGrid>
                <a:gridCol w="3526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MALICA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ŠT. UČENCEV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MALICA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ŠT. UČENCEV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MLEČNE JEDI (zdrob, riž, močnik)</a:t>
                      </a: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63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SIROVA ŠTRUČKA in KEFIR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PIŠČANČJI ZREZEK</a:t>
                      </a: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56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JABOLKA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BUREK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55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LIMONADO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12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PICA</a:t>
                      </a: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54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RŽEN KRUH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SENDVIČE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44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ČOKOLEŠNIK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MUESLI Z VANILIJEVIM JOGURTOM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42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SLANIIK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VIKI KREMA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TUNIN NAMAZ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LEPINJA S SESEKLJANIM ZREZKOM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97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70164" y="230535"/>
            <a:ext cx="10413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pl-PL" sz="2000" b="1" dirty="0" smtClean="0">
                <a:solidFill>
                  <a:srgbClr val="1F497D"/>
                </a:solidFill>
                <a:latin typeface="Calibri"/>
              </a:rPr>
              <a:t>4. </a:t>
            </a:r>
            <a:r>
              <a:rPr lang="pl-PL" sz="3200" b="1" dirty="0">
                <a:solidFill>
                  <a:srgbClr val="1F497D"/>
                </a:solidFill>
                <a:latin typeface="Calibri"/>
              </a:rPr>
              <a:t>Česa za malico ne </a:t>
            </a:r>
            <a:r>
              <a:rPr lang="pl-PL" sz="3200" b="1" dirty="0">
                <a:solidFill>
                  <a:srgbClr val="1F497D"/>
                </a:solidFill>
                <a:latin typeface="Calibri"/>
              </a:rPr>
              <a:t>maraš? </a:t>
            </a:r>
            <a:r>
              <a:rPr lang="pl-PL" sz="3200" dirty="0">
                <a:solidFill>
                  <a:srgbClr val="1F497D"/>
                </a:solidFill>
                <a:latin typeface="Calibri"/>
              </a:rPr>
              <a:t>(</a:t>
            </a:r>
            <a:r>
              <a:rPr lang="pl-PL" sz="3200" dirty="0">
                <a:solidFill>
                  <a:srgbClr val="1F497D"/>
                </a:solidFill>
                <a:latin typeface="Calibri"/>
              </a:rPr>
              <a:t>lahko </a:t>
            </a:r>
            <a:r>
              <a:rPr lang="pl-PL" sz="3200" dirty="0">
                <a:solidFill>
                  <a:srgbClr val="1F497D"/>
                </a:solidFill>
                <a:latin typeface="Calibri"/>
              </a:rPr>
              <a:t> </a:t>
            </a:r>
            <a:r>
              <a:rPr lang="pl-PL" sz="3200" dirty="0">
                <a:solidFill>
                  <a:srgbClr val="1F497D"/>
                </a:solidFill>
                <a:latin typeface="Calibri"/>
              </a:rPr>
              <a:t>našteješ </a:t>
            </a:r>
            <a:r>
              <a:rPr lang="pl-PL" sz="3200" dirty="0">
                <a:solidFill>
                  <a:srgbClr val="1F497D"/>
                </a:solidFill>
                <a:latin typeface="Calibri"/>
              </a:rPr>
              <a:t>več malic)</a:t>
            </a:r>
            <a:endParaRPr lang="sl-SI" sz="3200" b="1" dirty="0">
              <a:solidFill>
                <a:srgbClr val="1F497D"/>
              </a:solidFill>
              <a:latin typeface="Calibri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35304"/>
              </p:ext>
            </p:extLst>
          </p:nvPr>
        </p:nvGraphicFramePr>
        <p:xfrm>
          <a:off x="1702356" y="908720"/>
          <a:ext cx="8787288" cy="5890962"/>
        </p:xfrm>
        <a:graphic>
          <a:graphicData uri="http://schemas.openxmlformats.org/drawingml/2006/table">
            <a:tbl>
              <a:tblPr firstRow="1" firstCol="1" bandRow="1"/>
              <a:tblGrid>
                <a:gridCol w="3314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0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MALICA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ŠT. UČENCEV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MALICA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ŠT. UČENCEV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MLEČNI ZDROB oz. RIŽ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41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HOT DOG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SOJIN POLPET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ROGLIČ S SEMENI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KRUH in SIR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27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KRUH Z MASLOM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KRUH in PAŠTETA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SADNE JOGURTE S KOŠČKI SADJA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KRUH Z NAMAZI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21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KEFIR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MUESLI Z JOGURTOM</a:t>
                      </a: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HRENOVKE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TUNIN NAMAZ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JAJČNI NAMAZ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SADNI JOGURT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9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BUREK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KRUH in SESEKLJAN ZREZEK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PICA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1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41622"/>
              </p:ext>
            </p:extLst>
          </p:nvPr>
        </p:nvGraphicFramePr>
        <p:xfrm>
          <a:off x="1524000" y="1081465"/>
          <a:ext cx="6891389" cy="5091999"/>
        </p:xfrm>
        <a:graphic>
          <a:graphicData uri="http://schemas.openxmlformats.org/drawingml/2006/table">
            <a:tbl>
              <a:tblPr firstRow="1" firstCol="1" bandRow="1"/>
              <a:tblGrid>
                <a:gridCol w="502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MALICA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ŠT. UČENCEV</a:t>
                      </a:r>
                      <a:endParaRPr lang="sl-SI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MESNI BUREK</a:t>
                      </a: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PALAČINKE Z NUTELO</a:t>
                      </a:r>
                      <a:endParaRPr kumimoji="0" lang="sl-SI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ČOKOLADNI ŽEPEK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NIČ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KRUH Z NAMAZI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KOSMIČE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PICO</a:t>
                      </a:r>
                      <a:endParaRPr kumimoji="0" lang="sl-S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sl-SI" dirty="0" smtClean="0"/>
                        <a:t>PIŠČANČJE ZREZKE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</a:t>
                      </a:r>
                      <a:endParaRPr lang="sl-SI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TORTE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SADJE in ZELENJAVA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sl-SI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173182" y="241618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prstClr val="black"/>
                </a:solidFill>
              </a:rPr>
              <a:t>  </a:t>
            </a:r>
            <a:r>
              <a:rPr lang="sl-SI" sz="2000" b="1" dirty="0">
                <a:solidFill>
                  <a:srgbClr val="1F497D"/>
                </a:solidFill>
              </a:rPr>
              <a:t>5</a:t>
            </a:r>
            <a:r>
              <a:rPr lang="sl-SI" sz="2000" b="1" dirty="0" smtClean="0">
                <a:solidFill>
                  <a:srgbClr val="1F497D"/>
                </a:solidFill>
              </a:rPr>
              <a:t>. </a:t>
            </a:r>
            <a:r>
              <a:rPr lang="sl-SI" sz="3200" b="1" dirty="0">
                <a:solidFill>
                  <a:srgbClr val="1F497D"/>
                </a:solidFill>
              </a:rPr>
              <a:t>Kaj pogrešaš pri </a:t>
            </a:r>
            <a:r>
              <a:rPr lang="sl-SI" sz="3200" b="1" dirty="0">
                <a:solidFill>
                  <a:srgbClr val="1F497D"/>
                </a:solidFill>
              </a:rPr>
              <a:t>malici?</a:t>
            </a:r>
            <a:endParaRPr lang="sl-SI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1868248169"/>
              </p:ext>
            </p:extLst>
          </p:nvPr>
        </p:nvGraphicFramePr>
        <p:xfrm>
          <a:off x="332509" y="145474"/>
          <a:ext cx="10889673" cy="599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6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243636100"/>
              </p:ext>
            </p:extLst>
          </p:nvPr>
        </p:nvGraphicFramePr>
        <p:xfrm>
          <a:off x="294640" y="435186"/>
          <a:ext cx="11257280" cy="586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75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710726374"/>
              </p:ext>
            </p:extLst>
          </p:nvPr>
        </p:nvGraphicFramePr>
        <p:xfrm>
          <a:off x="680720" y="325120"/>
          <a:ext cx="10911840" cy="610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469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422</Words>
  <Application>Microsoft Office PowerPoint</Application>
  <PresentationFormat>Širokozaslonsko</PresentationFormat>
  <Paragraphs>191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Officeova tema</vt:lpstr>
      <vt:lpstr>1_Officeova tema</vt:lpstr>
      <vt:lpstr>Anketa o šolski prehrani  2019/2019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o šolski prehrani  2019/2019</dc:title>
  <dc:creator>ucitelj</dc:creator>
  <cp:lastModifiedBy>ucitelj</cp:lastModifiedBy>
  <cp:revision>14</cp:revision>
  <dcterms:created xsi:type="dcterms:W3CDTF">2019-07-01T11:35:17Z</dcterms:created>
  <dcterms:modified xsi:type="dcterms:W3CDTF">2019-07-01T13:16:50Z</dcterms:modified>
</cp:coreProperties>
</file>